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4"/>
  </p:sldMasterIdLst>
  <p:notesMasterIdLst>
    <p:notesMasterId r:id="rId18"/>
  </p:notesMasterIdLst>
  <p:sldIdLst>
    <p:sldId id="286" r:id="rId5"/>
    <p:sldId id="283" r:id="rId6"/>
    <p:sldId id="288" r:id="rId7"/>
    <p:sldId id="292" r:id="rId8"/>
    <p:sldId id="289" r:id="rId9"/>
    <p:sldId id="293" r:id="rId10"/>
    <p:sldId id="274" r:id="rId11"/>
    <p:sldId id="275" r:id="rId12"/>
    <p:sldId id="290" r:id="rId13"/>
    <p:sldId id="291" r:id="rId14"/>
    <p:sldId id="278" r:id="rId15"/>
    <p:sldId id="279" r:id="rId16"/>
    <p:sldId id="287" r:id="rId17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1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>
      <p:cViewPr varScale="1">
        <p:scale>
          <a:sx n="143" d="100"/>
          <a:sy n="143" d="100"/>
        </p:scale>
        <p:origin x="1668" y="11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8BB6B-41BF-48AB-A3F4-A993DE3CED84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5EA4-FCD8-418A-ADA4-E83FA320E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6088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54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53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6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99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2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1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038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49703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51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Tiled </a:t>
            </a:r>
            <a:r>
              <a:rPr lang="en-US" dirty="0"/>
              <a:t>Matrix Multiplication Kernel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1520" y="3601595"/>
            <a:ext cx="5439300" cy="397032"/>
          </a:xfrm>
        </p:spPr>
        <p:txBody>
          <a:bodyPr/>
          <a:lstStyle/>
          <a:p>
            <a:r>
              <a:rPr lang="en-US" sz="2200" dirty="0"/>
              <a:t>Module 4.4 - Memory and Data Locality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793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07">
        <p:fade/>
      </p:transition>
    </mc:Choice>
    <mc:Fallback xmlns="">
      <p:transition spd="med" advTm="131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Tiled Matrix Multiplication Kernel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marL="400050" indent="-400050">
              <a:lnSpc>
                <a:spcPct val="80000"/>
              </a:lnSpc>
              <a:buNone/>
            </a:pPr>
            <a:r>
              <a:rPr lang="en-US" sz="870" dirty="0"/>
              <a:t>__global__ void </a:t>
            </a:r>
            <a:r>
              <a:rPr lang="en-US" sz="870" dirty="0" err="1"/>
              <a:t>MatrixMulKernel</a:t>
            </a:r>
            <a:r>
              <a:rPr lang="en-US" sz="870" dirty="0"/>
              <a:t>(float* M, float* N, float* P, </a:t>
            </a:r>
            <a:r>
              <a:rPr lang="en-US" sz="870" dirty="0" err="1"/>
              <a:t>Int</a:t>
            </a:r>
            <a:r>
              <a:rPr lang="en-US" sz="870" dirty="0"/>
              <a:t> Width)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/>
              <a:t>{</a:t>
            </a:r>
            <a:endParaRPr lang="en-US" sz="870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870" dirty="0">
                <a:solidFill>
                  <a:schemeClr val="accent2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__shared__</a:t>
            </a: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float </a:t>
            </a:r>
            <a:r>
              <a:rPr lang="en-US" sz="870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ds_M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[TILE_WIDTH][TILE_WIDTH];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870" dirty="0">
                <a:solidFill>
                  <a:schemeClr val="accent2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__shared__</a:t>
            </a: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float </a:t>
            </a:r>
            <a:r>
              <a:rPr lang="en-US" sz="870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ds_N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[TILE_WIDTH][TILE_WIDTH];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</a:t>
            </a:r>
            <a:r>
              <a:rPr lang="en-US" sz="870" dirty="0" err="1">
                <a:latin typeface="Courier New" pitchFamily="49" charset="0"/>
              </a:rPr>
              <a:t>bx</a:t>
            </a:r>
            <a:r>
              <a:rPr lang="en-US" sz="870" dirty="0">
                <a:latin typeface="Courier New" pitchFamily="49" charset="0"/>
              </a:rPr>
              <a:t> = </a:t>
            </a:r>
            <a:r>
              <a:rPr lang="en-US" sz="870" dirty="0" err="1">
                <a:latin typeface="Courier New" pitchFamily="49" charset="0"/>
              </a:rPr>
              <a:t>blockIdx.x</a:t>
            </a:r>
            <a:r>
              <a:rPr lang="en-US" sz="870" dirty="0">
                <a:latin typeface="Courier New" pitchFamily="49" charset="0"/>
              </a:rPr>
              <a:t>; 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by = </a:t>
            </a:r>
            <a:r>
              <a:rPr lang="en-US" sz="870" dirty="0" err="1">
                <a:latin typeface="Courier New" pitchFamily="49" charset="0"/>
              </a:rPr>
              <a:t>blockIdx.y</a:t>
            </a:r>
            <a:r>
              <a:rPr lang="en-US" sz="870" dirty="0">
                <a:latin typeface="Courier New" pitchFamily="49" charset="0"/>
              </a:rPr>
              <a:t>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 = </a:t>
            </a:r>
            <a:r>
              <a:rPr lang="en-US" sz="870" dirty="0" err="1">
                <a:latin typeface="Courier New" pitchFamily="49" charset="0"/>
              </a:rPr>
              <a:t>threadIdx.x</a:t>
            </a:r>
            <a:r>
              <a:rPr lang="en-US" sz="870" dirty="0">
                <a:latin typeface="Courier New" pitchFamily="49" charset="0"/>
              </a:rPr>
              <a:t>;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ty = </a:t>
            </a:r>
            <a:r>
              <a:rPr lang="en-US" sz="870" dirty="0" err="1">
                <a:latin typeface="Courier New" pitchFamily="49" charset="0"/>
              </a:rPr>
              <a:t>threadIdx.y</a:t>
            </a:r>
            <a:r>
              <a:rPr lang="en-US" sz="870" dirty="0">
                <a:latin typeface="Courier New" pitchFamily="49" charset="0"/>
              </a:rPr>
              <a:t>;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  <a:cs typeface="Times New Roman" pitchFamily="18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Row = by *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blockDim.y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+ ty;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Col =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bx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*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blockDim.x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+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tx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;</a:t>
            </a: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  <a:cs typeface="Times New Roman" pitchFamily="18" charset="0"/>
              </a:rPr>
              <a:t>  float </a:t>
            </a:r>
            <a:r>
              <a:rPr lang="en-US" sz="870" dirty="0" err="1">
                <a:latin typeface="Courier New" pitchFamily="49" charset="0"/>
              </a:rPr>
              <a:t>Pvalue</a:t>
            </a:r>
            <a:r>
              <a:rPr lang="en-US" sz="870" dirty="0">
                <a:latin typeface="Courier New" pitchFamily="49" charset="0"/>
              </a:rPr>
              <a:t> = 0;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// Loop over the M and N tiles required to compute the P element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for (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p = 0; p &lt; n/TILE_WIDTH; ++p) {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// Collaborative loading of M and N tiles into shared memory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</a:t>
            </a:r>
            <a:r>
              <a:rPr lang="en-US" sz="870" dirty="0" err="1">
                <a:latin typeface="Courier New" pitchFamily="49" charset="0"/>
              </a:rPr>
              <a:t>ds_M</a:t>
            </a:r>
            <a:r>
              <a:rPr lang="en-US" sz="870" dirty="0">
                <a:latin typeface="Courier New" pitchFamily="49" charset="0"/>
              </a:rPr>
              <a:t>[ty][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] = M[Row*Width + p*</a:t>
            </a:r>
            <a:r>
              <a:rPr lang="en-US" sz="870" dirty="0" err="1">
                <a:latin typeface="Courier New" pitchFamily="49" charset="0"/>
              </a:rPr>
              <a:t>TILE_WIDTH+tx</a:t>
            </a:r>
            <a:r>
              <a:rPr lang="en-US" sz="870" dirty="0">
                <a:latin typeface="Courier New" pitchFamily="49" charset="0"/>
              </a:rPr>
              <a:t>];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</a:t>
            </a:r>
            <a:r>
              <a:rPr lang="en-US" sz="870" dirty="0" err="1">
                <a:latin typeface="Courier New" pitchFamily="49" charset="0"/>
              </a:rPr>
              <a:t>ds_N</a:t>
            </a:r>
            <a:r>
              <a:rPr lang="en-US" sz="870" dirty="0">
                <a:latin typeface="Courier New" pitchFamily="49" charset="0"/>
              </a:rPr>
              <a:t>[ty][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] = N[(t*</a:t>
            </a:r>
            <a:r>
              <a:rPr lang="en-US" sz="870" dirty="0" err="1">
                <a:latin typeface="Courier New" pitchFamily="49" charset="0"/>
              </a:rPr>
              <a:t>TILE_WIDTH+ty</a:t>
            </a:r>
            <a:r>
              <a:rPr lang="en-US" sz="870" dirty="0">
                <a:latin typeface="Courier New" pitchFamily="49" charset="0"/>
              </a:rPr>
              <a:t>)*Width + Col];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__</a:t>
            </a:r>
            <a:r>
              <a:rPr lang="en-US" sz="870" dirty="0" err="1">
                <a:latin typeface="Courier New" pitchFamily="49" charset="0"/>
              </a:rPr>
              <a:t>syncthreads</a:t>
            </a:r>
            <a:r>
              <a:rPr lang="en-US" sz="870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for (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i = 0; i &lt; TILE_WIDTH; ++i)</a:t>
            </a:r>
            <a:r>
              <a:rPr lang="en-US" sz="870" dirty="0" err="1">
                <a:latin typeface="Courier New" pitchFamily="49" charset="0"/>
              </a:rPr>
              <a:t>Pvalue</a:t>
            </a:r>
            <a:r>
              <a:rPr lang="en-US" sz="870" dirty="0">
                <a:latin typeface="Courier New" pitchFamily="49" charset="0"/>
              </a:rPr>
              <a:t> += </a:t>
            </a:r>
            <a:r>
              <a:rPr lang="en-US" sz="870" dirty="0" err="1">
                <a:latin typeface="Courier New" pitchFamily="49" charset="0"/>
              </a:rPr>
              <a:t>ds_M</a:t>
            </a:r>
            <a:r>
              <a:rPr lang="en-US" sz="870" dirty="0">
                <a:latin typeface="Courier New" pitchFamily="49" charset="0"/>
              </a:rPr>
              <a:t>[ty][i] * </a:t>
            </a:r>
            <a:r>
              <a:rPr lang="en-US" sz="870" dirty="0" err="1">
                <a:latin typeface="Courier New" pitchFamily="49" charset="0"/>
              </a:rPr>
              <a:t>ds_N</a:t>
            </a:r>
            <a:r>
              <a:rPr lang="en-US" sz="870" dirty="0">
                <a:latin typeface="Courier New" pitchFamily="49" charset="0"/>
              </a:rPr>
              <a:t>[i][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];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__</a:t>
            </a:r>
            <a:r>
              <a:rPr lang="en-US" sz="870" dirty="0" err="1">
                <a:latin typeface="Courier New" pitchFamily="49" charset="0"/>
              </a:rPr>
              <a:t>synchthreads</a:t>
            </a:r>
            <a:r>
              <a:rPr lang="en-US" sz="870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}	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P[Row*</a:t>
            </a:r>
            <a:r>
              <a:rPr lang="en-US" sz="870" dirty="0" err="1">
                <a:latin typeface="Courier New" pitchFamily="49" charset="0"/>
              </a:rPr>
              <a:t>Width+Col</a:t>
            </a:r>
            <a:r>
              <a:rPr lang="en-US" sz="870" dirty="0">
                <a:latin typeface="Courier New" pitchFamily="49" charset="0"/>
              </a:rPr>
              <a:t>] = </a:t>
            </a:r>
            <a:r>
              <a:rPr lang="en-US" sz="870" dirty="0" err="1">
                <a:latin typeface="Courier New" pitchFamily="49" charset="0"/>
              </a:rPr>
              <a:t>Pvalue</a:t>
            </a:r>
            <a:r>
              <a:rPr lang="en-US" sz="870" dirty="0">
                <a:latin typeface="Courier New" pitchFamily="49" charset="0"/>
              </a:rPr>
              <a:t>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3714750"/>
            <a:ext cx="5181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29153"/>
      </p:ext>
    </p:extLst>
  </p:cSld>
  <p:clrMapOvr>
    <a:masterClrMapping/>
  </p:clrMapOvr>
  <p:transition advTm="1225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eaLnBrk="1" hangingPunct="1"/>
            <a:r>
              <a:rPr lang="en-US" dirty="0"/>
              <a:t>Tile (Thread Block) Size Considerations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Each </a:t>
            </a:r>
            <a:r>
              <a:rPr lang="en-US" sz="1600" dirty="0">
                <a:solidFill>
                  <a:schemeClr val="accent2"/>
                </a:solidFill>
              </a:rPr>
              <a:t>thread block</a:t>
            </a:r>
            <a:r>
              <a:rPr lang="en-US" sz="1600" dirty="0"/>
              <a:t> should have many threads</a:t>
            </a:r>
          </a:p>
          <a:p>
            <a:pPr lvl="1"/>
            <a:r>
              <a:rPr lang="en-US" sz="1267" dirty="0"/>
              <a:t>TILE_WIDTH of 16 gives 16*16 = 256 threads</a:t>
            </a:r>
          </a:p>
          <a:p>
            <a:pPr lvl="1" eaLnBrk="1" hangingPunct="1"/>
            <a:r>
              <a:rPr lang="en-US" sz="1267" dirty="0"/>
              <a:t>TILE_WIDTH of 32 gives 32*32 = 1024 threads</a:t>
            </a:r>
          </a:p>
          <a:p>
            <a:pPr lvl="1" eaLnBrk="1" hangingPunct="1">
              <a:buFontTx/>
              <a:buNone/>
            </a:pPr>
            <a:endParaRPr lang="en-US" sz="1600" dirty="0"/>
          </a:p>
          <a:p>
            <a:pPr eaLnBrk="1" hangingPunct="1"/>
            <a:r>
              <a:rPr lang="en-US" sz="1600" dirty="0"/>
              <a:t>For 16, in each phase, each block performs 2*256 = 512 float loads from global memory for 256 * (2*16) = 8,192 </a:t>
            </a:r>
            <a:r>
              <a:rPr lang="en-US" sz="1600" dirty="0" err="1"/>
              <a:t>mul</a:t>
            </a:r>
            <a:r>
              <a:rPr lang="en-US" sz="1600" dirty="0"/>
              <a:t>/add operations. (16 floating-point operations for each memory load)</a:t>
            </a:r>
          </a:p>
          <a:p>
            <a:pPr eaLnBrk="1" hangingPunct="1"/>
            <a:endParaRPr lang="en-US" sz="1600" dirty="0"/>
          </a:p>
          <a:p>
            <a:r>
              <a:rPr lang="en-US" sz="1600" dirty="0"/>
              <a:t>For 32, in each phase, each block performs 2*1024 = 2048 float loads from global memory for 1024 * (2*32) = 65,536 </a:t>
            </a:r>
            <a:r>
              <a:rPr lang="en-US" sz="1600" dirty="0" err="1"/>
              <a:t>mul</a:t>
            </a:r>
            <a:r>
              <a:rPr lang="en-US" sz="1600" dirty="0"/>
              <a:t>/add operations. (32 floating-point operation for each memory load)</a:t>
            </a:r>
          </a:p>
        </p:txBody>
      </p:sp>
      <p:sp>
        <p:nvSpPr>
          <p:cNvPr id="2969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Palatino"/>
              </a:defRPr>
            </a:lvl1pPr>
            <a:lvl2pPr marL="557213" indent="-214313" eaLnBrk="0" hangingPunct="0">
              <a:defRPr sz="1200">
                <a:solidFill>
                  <a:schemeClr val="tx1"/>
                </a:solidFill>
                <a:latin typeface="Palatino"/>
              </a:defRPr>
            </a:lvl2pPr>
            <a:lvl3pPr marL="857250" indent="-171450" eaLnBrk="0" hangingPunct="0">
              <a:defRPr sz="1200">
                <a:solidFill>
                  <a:schemeClr val="tx1"/>
                </a:solidFill>
                <a:latin typeface="Palatino"/>
              </a:defRPr>
            </a:lvl3pPr>
            <a:lvl4pPr marL="1200150" indent="-171450" eaLnBrk="0" hangingPunct="0">
              <a:defRPr sz="1200">
                <a:solidFill>
                  <a:schemeClr val="tx1"/>
                </a:solidFill>
                <a:latin typeface="Palatino"/>
              </a:defRPr>
            </a:lvl4pPr>
            <a:lvl5pPr marL="1543050" indent="-171450" eaLnBrk="0" hangingPunct="0">
              <a:defRPr sz="1200">
                <a:solidFill>
                  <a:schemeClr val="tx1"/>
                </a:solidFill>
                <a:latin typeface="Palatino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728829EF-1137-4B12-994F-1E44DB3F90D8}" type="slidenum">
              <a:rPr lang="en-US" sz="1050">
                <a:latin typeface="Times New Roman" pitchFamily="18" charset="0"/>
              </a:rPr>
              <a:pPr eaLnBrk="1" hangingPunct="1"/>
              <a:t>11</a:t>
            </a:fld>
            <a:endParaRPr lang="en-US" sz="1050">
              <a:latin typeface="Times New Roman" pitchFamily="18" charset="0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05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650">
        <p:fade/>
      </p:transition>
    </mc:Choice>
    <mc:Fallback xmlns="">
      <p:transition spd="med" advTm="214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eaLnBrk="1" hangingPunct="1"/>
            <a:r>
              <a:rPr lang="en-US" altLang="zh-TW" dirty="0">
                <a:ea typeface="PMingLiU" pitchFamily="18" charset="-120"/>
              </a:rPr>
              <a:t>Shared Memory and Threading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TW" sz="1500" dirty="0">
                <a:ea typeface="PMingLiU" pitchFamily="18" charset="-120"/>
              </a:rPr>
              <a:t>For an SM with 16KB shared memory</a:t>
            </a:r>
          </a:p>
          <a:p>
            <a:pPr lvl="1" eaLnBrk="1" hangingPunct="1"/>
            <a:r>
              <a:rPr lang="en-US" altLang="zh-TW" sz="120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Shared memory size is implementation dependent!</a:t>
            </a:r>
          </a:p>
          <a:p>
            <a:pPr lvl="1" eaLnBrk="1" hangingPunct="1"/>
            <a:r>
              <a:rPr lang="en-US" altLang="zh-TW" sz="120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For TILE_WIDTH = 16, each thread block uses 2*256*4B = 2KB of shared memory. </a:t>
            </a:r>
          </a:p>
          <a:p>
            <a:pPr lvl="1" eaLnBrk="1" hangingPunct="1"/>
            <a:r>
              <a:rPr lang="en-US" altLang="zh-TW" sz="120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For 16KB shared memory, one can potentially have up to 8 thread blocks executing</a:t>
            </a:r>
          </a:p>
          <a:p>
            <a:pPr lvl="2" eaLnBrk="1" hangingPunct="1"/>
            <a:r>
              <a:rPr lang="en-US" altLang="zh-TW" sz="105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This allows up to 8*512 = 4,096 pending loads. (2 per thread, 256 threads per block)</a:t>
            </a:r>
          </a:p>
          <a:p>
            <a:pPr lvl="1"/>
            <a:r>
              <a:rPr lang="en-US" altLang="zh-TW" sz="1200" dirty="0">
                <a:ea typeface="PMingLiU" pitchFamily="18" charset="-120"/>
              </a:rPr>
              <a:t>The next TILE_WIDTH 32 would lead to 2*32*32*4 Byte= 8K Byte shared memory usage per thread block, allowing 2 thread blocks active at the same time </a:t>
            </a:r>
          </a:p>
          <a:p>
            <a:pPr lvl="2"/>
            <a:r>
              <a:rPr lang="en-US" altLang="zh-TW" sz="1200" dirty="0">
                <a:ea typeface="PMingLiU" pitchFamily="18" charset="-120"/>
              </a:rPr>
              <a:t>However, in a GPU where the thread count is limited to 1536 threads per SM, the number of blocks per SM </a:t>
            </a:r>
            <a:r>
              <a:rPr lang="en-US" altLang="zh-TW" sz="1200">
                <a:ea typeface="PMingLiU" pitchFamily="18" charset="-120"/>
              </a:rPr>
              <a:t>is reduced to one</a:t>
            </a:r>
            <a:r>
              <a:rPr lang="en-US" altLang="zh-TW" sz="1200" dirty="0">
                <a:ea typeface="PMingLiU" pitchFamily="18" charset="-120"/>
              </a:rPr>
              <a:t>!</a:t>
            </a:r>
          </a:p>
          <a:p>
            <a:r>
              <a:rPr lang="en-US" altLang="zh-TW" dirty="0">
                <a:ea typeface="PMingLiU" pitchFamily="18" charset="-120"/>
              </a:rPr>
              <a:t>Each __</a:t>
            </a:r>
            <a:r>
              <a:rPr lang="en-US" altLang="zh-TW" dirty="0" err="1">
                <a:ea typeface="PMingLiU" pitchFamily="18" charset="-120"/>
              </a:rPr>
              <a:t>syncthread</a:t>
            </a:r>
            <a:r>
              <a:rPr lang="en-US" altLang="zh-TW" dirty="0">
                <a:ea typeface="PMingLiU" pitchFamily="18" charset="-120"/>
              </a:rPr>
              <a:t>() can reduce the number of active threads for a block</a:t>
            </a:r>
          </a:p>
          <a:p>
            <a:pPr lvl="1"/>
            <a:r>
              <a:rPr lang="en-US" altLang="zh-TW" dirty="0">
                <a:ea typeface="PMingLiU" pitchFamily="18" charset="-120"/>
              </a:rPr>
              <a:t>More thread blocks can be advantageous</a:t>
            </a:r>
          </a:p>
          <a:p>
            <a:pPr lvl="1"/>
            <a:endParaRPr lang="en-US" altLang="zh-TW" sz="1050" dirty="0"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Palatino"/>
              </a:defRPr>
            </a:lvl1pPr>
            <a:lvl2pPr marL="557213" indent="-214313" eaLnBrk="0" hangingPunct="0">
              <a:defRPr sz="1200">
                <a:solidFill>
                  <a:schemeClr val="tx1"/>
                </a:solidFill>
                <a:latin typeface="Palatino"/>
              </a:defRPr>
            </a:lvl2pPr>
            <a:lvl3pPr marL="857250" indent="-171450" eaLnBrk="0" hangingPunct="0">
              <a:defRPr sz="1200">
                <a:solidFill>
                  <a:schemeClr val="tx1"/>
                </a:solidFill>
                <a:latin typeface="Palatino"/>
              </a:defRPr>
            </a:lvl3pPr>
            <a:lvl4pPr marL="1200150" indent="-171450" eaLnBrk="0" hangingPunct="0">
              <a:defRPr sz="1200">
                <a:solidFill>
                  <a:schemeClr val="tx1"/>
                </a:solidFill>
                <a:latin typeface="Palatino"/>
              </a:defRPr>
            </a:lvl4pPr>
            <a:lvl5pPr marL="1543050" indent="-171450" eaLnBrk="0" hangingPunct="0">
              <a:defRPr sz="1200">
                <a:solidFill>
                  <a:schemeClr val="tx1"/>
                </a:solidFill>
                <a:latin typeface="Palatino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EFBEC2B4-03D6-47B5-8FFD-A2A834A1724F}" type="slidenum">
              <a:rPr lang="en-US" sz="1050">
                <a:latin typeface="Times New Roman" pitchFamily="18" charset="0"/>
              </a:rPr>
              <a:pPr eaLnBrk="1" hangingPunct="1"/>
              <a:t>12</a:t>
            </a:fld>
            <a:endParaRPr lang="en-US" sz="1050">
              <a:latin typeface="Times New Roman" pitchFamily="18" charset="0"/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0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22">
        <p:fade/>
      </p:transition>
    </mc:Choice>
    <mc:Fallback xmlns="">
      <p:transition spd="med" advTm="2376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85">
        <p:fade/>
      </p:transition>
    </mc:Choice>
    <mc:Fallback xmlns="">
      <p:transition spd="med" advTm="47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to write a tiled matrix-multiplication kernel</a:t>
            </a:r>
          </a:p>
          <a:p>
            <a:pPr lvl="1"/>
            <a:r>
              <a:rPr lang="en-US" dirty="0"/>
              <a:t>Loading and using tiles for matrix multiplication</a:t>
            </a:r>
          </a:p>
          <a:p>
            <a:pPr lvl="1"/>
            <a:r>
              <a:rPr lang="en-US" dirty="0"/>
              <a:t>Barrier synchronization, shared memory</a:t>
            </a:r>
          </a:p>
          <a:p>
            <a:pPr lvl="1"/>
            <a:r>
              <a:rPr lang="en-US" dirty="0"/>
              <a:t>Resource Considerations</a:t>
            </a:r>
          </a:p>
          <a:p>
            <a:pPr lvl="1"/>
            <a:r>
              <a:rPr lang="en-US" dirty="0"/>
              <a:t>Assume that Width is a multiple of tile size for simplicity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32939" y="4171951"/>
            <a:ext cx="27122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</a:rPr>
              <a:t>2</a:t>
            </a:r>
          </a:p>
          <a:p>
            <a:endParaRPr lang="en-US" sz="1350" dirty="0">
              <a:latin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196">
        <p:fade/>
      </p:transition>
    </mc:Choice>
    <mc:Fallback xmlns="">
      <p:transition spd="med" advTm="571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44258" y="973241"/>
            <a:ext cx="4296843" cy="4002581"/>
            <a:chOff x="3262476" y="1356276"/>
            <a:chExt cx="5729124" cy="5336775"/>
          </a:xfrm>
        </p:grpSpPr>
        <p:sp>
          <p:nvSpPr>
            <p:cNvPr id="6147" name="Text Box 2"/>
            <p:cNvSpPr txBox="1">
              <a:spLocks noChangeArrowheads="1"/>
            </p:cNvSpPr>
            <p:nvPr/>
          </p:nvSpPr>
          <p:spPr bwMode="auto">
            <a:xfrm>
              <a:off x="3886200" y="3838575"/>
              <a:ext cx="2438400" cy="24860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M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8" name="Text Box 3"/>
            <p:cNvSpPr txBox="1">
              <a:spLocks noChangeArrowheads="1"/>
            </p:cNvSpPr>
            <p:nvPr/>
          </p:nvSpPr>
          <p:spPr bwMode="auto">
            <a:xfrm>
              <a:off x="6400800" y="1356276"/>
              <a:ext cx="2590800" cy="2438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N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6400800" y="3843338"/>
              <a:ext cx="2590800" cy="24812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P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50" name="Text Box 5"/>
            <p:cNvSpPr txBox="1">
              <a:spLocks noChangeArrowheads="1"/>
            </p:cNvSpPr>
            <p:nvPr/>
          </p:nvSpPr>
          <p:spPr bwMode="auto">
            <a:xfrm>
              <a:off x="7229475" y="4697413"/>
              <a:ext cx="823913" cy="82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 dirty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6151" name="Line 6"/>
            <p:cNvSpPr>
              <a:spLocks noChangeShapeType="1"/>
            </p:cNvSpPr>
            <p:nvPr/>
          </p:nvSpPr>
          <p:spPr bwMode="auto">
            <a:xfrm>
              <a:off x="7734300" y="3749675"/>
              <a:ext cx="1588" cy="15636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2" name="Line 7"/>
            <p:cNvSpPr>
              <a:spLocks noChangeShapeType="1"/>
            </p:cNvSpPr>
            <p:nvPr/>
          </p:nvSpPr>
          <p:spPr bwMode="auto">
            <a:xfrm>
              <a:off x="7680325" y="3744913"/>
              <a:ext cx="0" cy="15605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3" name="Line 8"/>
            <p:cNvSpPr>
              <a:spLocks noChangeShapeType="1"/>
            </p:cNvSpPr>
            <p:nvPr/>
          </p:nvSpPr>
          <p:spPr bwMode="auto">
            <a:xfrm>
              <a:off x="8763000" y="3833813"/>
              <a:ext cx="4763" cy="254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4" name="Line 9"/>
            <p:cNvSpPr>
              <a:spLocks noChangeShapeType="1"/>
            </p:cNvSpPr>
            <p:nvPr/>
          </p:nvSpPr>
          <p:spPr bwMode="auto">
            <a:xfrm rot="-5400000" flipH="1" flipV="1">
              <a:off x="7658100" y="4914900"/>
              <a:ext cx="0" cy="2667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>
              <a:off x="8166100" y="4694238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6" name="Line 11"/>
            <p:cNvSpPr>
              <a:spLocks noChangeShapeType="1"/>
            </p:cNvSpPr>
            <p:nvPr/>
          </p:nvSpPr>
          <p:spPr bwMode="auto">
            <a:xfrm rot="-5400000">
              <a:off x="7631907" y="5233193"/>
              <a:ext cx="6350" cy="8239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7" name="Text Box 12"/>
            <p:cNvSpPr txBox="1">
              <a:spLocks noChangeArrowheads="1"/>
            </p:cNvSpPr>
            <p:nvPr/>
          </p:nvSpPr>
          <p:spPr bwMode="auto">
            <a:xfrm>
              <a:off x="7138428" y="5718175"/>
              <a:ext cx="991724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TILE_WIDTH</a:t>
              </a:r>
            </a:p>
          </p:txBody>
        </p:sp>
        <p:sp>
          <p:nvSpPr>
            <p:cNvPr id="6158" name="Text Box 13"/>
            <p:cNvSpPr txBox="1">
              <a:spLocks noChangeArrowheads="1"/>
            </p:cNvSpPr>
            <p:nvPr/>
          </p:nvSpPr>
          <p:spPr bwMode="auto">
            <a:xfrm>
              <a:off x="7360709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159" name="Text Box 14"/>
            <p:cNvSpPr txBox="1">
              <a:spLocks noChangeArrowheads="1"/>
            </p:cNvSpPr>
            <p:nvPr/>
          </p:nvSpPr>
          <p:spPr bwMode="auto">
            <a:xfrm>
              <a:off x="4812772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160" name="Text Box 15"/>
            <p:cNvSpPr txBox="1">
              <a:spLocks noChangeArrowheads="1"/>
            </p:cNvSpPr>
            <p:nvPr/>
          </p:nvSpPr>
          <p:spPr bwMode="auto">
            <a:xfrm>
              <a:off x="7680325" y="5313363"/>
              <a:ext cx="55563" cy="539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161" name="Line 16"/>
            <p:cNvSpPr>
              <a:spLocks noChangeShapeType="1"/>
            </p:cNvSpPr>
            <p:nvPr/>
          </p:nvSpPr>
          <p:spPr bwMode="auto">
            <a:xfrm>
              <a:off x="6283325" y="5313363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>
              <a:off x="6283325" y="5367338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rot="-5400000">
              <a:off x="5097463" y="5032375"/>
              <a:ext cx="4762" cy="24272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rot="10800000" flipH="1">
              <a:off x="8759825" y="1371600"/>
              <a:ext cx="3175" cy="2413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5" name="Rectangle 20"/>
            <p:cNvSpPr>
              <a:spLocks noChangeArrowheads="1"/>
            </p:cNvSpPr>
            <p:nvPr/>
          </p:nvSpPr>
          <p:spPr bwMode="auto">
            <a:xfrm>
              <a:off x="3933825" y="5711825"/>
              <a:ext cx="1825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6" name="Rectangle 21"/>
            <p:cNvSpPr>
              <a:spLocks noChangeArrowheads="1"/>
            </p:cNvSpPr>
            <p:nvPr/>
          </p:nvSpPr>
          <p:spPr bwMode="auto">
            <a:xfrm>
              <a:off x="6221413" y="4703763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7" name="Rectangle 22"/>
            <p:cNvSpPr>
              <a:spLocks noChangeArrowheads="1"/>
            </p:cNvSpPr>
            <p:nvPr/>
          </p:nvSpPr>
          <p:spPr bwMode="auto">
            <a:xfrm>
              <a:off x="7989888" y="1911350"/>
              <a:ext cx="182562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10" name="Text Box 65"/>
            <p:cNvSpPr txBox="1">
              <a:spLocks noChangeArrowheads="1"/>
            </p:cNvSpPr>
            <p:nvPr/>
          </p:nvSpPr>
          <p:spPr bwMode="auto">
            <a:xfrm rot="16200000">
              <a:off x="7745940" y="4991636"/>
              <a:ext cx="1094317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TILE_WIDTHE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212" name="Text Box 67"/>
            <p:cNvSpPr txBox="1">
              <a:spLocks noChangeArrowheads="1"/>
            </p:cNvSpPr>
            <p:nvPr/>
          </p:nvSpPr>
          <p:spPr bwMode="auto">
            <a:xfrm rot="16200000">
              <a:off x="8593884" y="2365641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215" name="Rectangle 70"/>
            <p:cNvSpPr>
              <a:spLocks noChangeArrowheads="1"/>
            </p:cNvSpPr>
            <p:nvPr/>
          </p:nvSpPr>
          <p:spPr bwMode="auto">
            <a:xfrm rot="-5400000">
              <a:off x="3868738" y="6446838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Text Box 67"/>
            <p:cNvSpPr txBox="1">
              <a:spLocks noChangeArrowheads="1"/>
            </p:cNvSpPr>
            <p:nvPr/>
          </p:nvSpPr>
          <p:spPr bwMode="auto">
            <a:xfrm rot="16200000">
              <a:off x="8589848" y="5058907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62476" y="5081587"/>
              <a:ext cx="6665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Row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571" y="6292942"/>
              <a:ext cx="57750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Col</a:t>
              </a:r>
            </a:p>
          </p:txBody>
        </p:sp>
        <p:sp>
          <p:nvSpPr>
            <p:cNvPr id="6213" name="Text Box 68"/>
            <p:cNvSpPr txBox="1">
              <a:spLocks noChangeArrowheads="1"/>
            </p:cNvSpPr>
            <p:nvPr/>
          </p:nvSpPr>
          <p:spPr bwMode="auto">
            <a:xfrm>
              <a:off x="3886200" y="5305424"/>
              <a:ext cx="2400300" cy="635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214" name="Text Box 69"/>
            <p:cNvSpPr txBox="1">
              <a:spLocks noChangeArrowheads="1"/>
            </p:cNvSpPr>
            <p:nvPr/>
          </p:nvSpPr>
          <p:spPr bwMode="auto">
            <a:xfrm>
              <a:off x="7696200" y="1371600"/>
              <a:ext cx="60959" cy="2438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Input Tile 0 of M (Phase 0)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3733" y="802869"/>
            <a:ext cx="3438947" cy="4023919"/>
          </a:xfrm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Have each thread load an M element and an N element at the same relative position as its P element.</a:t>
            </a:r>
          </a:p>
          <a:p>
            <a:endParaRPr lang="en-US" dirty="0"/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2139556" y="3481535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4643416" y="973241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2507340" y="3923240"/>
            <a:ext cx="41672" cy="4048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6858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1350">
              <a:cs typeface="Arial" charset="0"/>
            </a:endParaRP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4987693" y="1401792"/>
            <a:ext cx="41672" cy="4048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6858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1350">
              <a:cs typeface="Arial" charset="0"/>
            </a:endParaRPr>
          </a:p>
        </p:txBody>
      </p:sp>
      <p:sp>
        <p:nvSpPr>
          <p:cNvPr id="43" name="TextBox 2"/>
          <p:cNvSpPr txBox="1">
            <a:spLocks noChangeArrowheads="1"/>
          </p:cNvSpPr>
          <p:nvPr/>
        </p:nvSpPr>
        <p:spPr bwMode="auto">
          <a:xfrm>
            <a:off x="484881" y="1782060"/>
            <a:ext cx="2853224" cy="108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marL="400050" indent="-400050">
              <a:lnSpc>
                <a:spcPct val="80000"/>
              </a:lnSpc>
              <a:buNone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Row = by *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blockDim.y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+ ty;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Col =  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bx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*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blockDim.x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tx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2D indexing for accessing Tile 0: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	M[Row][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tx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	N[ty][Col]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95400" y="2419350"/>
            <a:ext cx="121194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805" y="43319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72086"/>
      </p:ext>
    </p:extLst>
  </p:cSld>
  <p:clrMapOvr>
    <a:masterClrMapping/>
  </p:clrMapOvr>
  <p:transition advTm="1208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63965" y="971550"/>
            <a:ext cx="4296843" cy="4002581"/>
            <a:chOff x="3262476" y="1356276"/>
            <a:chExt cx="5729124" cy="5336775"/>
          </a:xfrm>
        </p:grpSpPr>
        <p:sp>
          <p:nvSpPr>
            <p:cNvPr id="6147" name="Text Box 2"/>
            <p:cNvSpPr txBox="1">
              <a:spLocks noChangeArrowheads="1"/>
            </p:cNvSpPr>
            <p:nvPr/>
          </p:nvSpPr>
          <p:spPr bwMode="auto">
            <a:xfrm>
              <a:off x="3886200" y="3838575"/>
              <a:ext cx="2438400" cy="24860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M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8" name="Text Box 3"/>
            <p:cNvSpPr txBox="1">
              <a:spLocks noChangeArrowheads="1"/>
            </p:cNvSpPr>
            <p:nvPr/>
          </p:nvSpPr>
          <p:spPr bwMode="auto">
            <a:xfrm>
              <a:off x="6400800" y="1356276"/>
              <a:ext cx="2590800" cy="2438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N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6400800" y="3843338"/>
              <a:ext cx="2590800" cy="24812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P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50" name="Text Box 5"/>
            <p:cNvSpPr txBox="1">
              <a:spLocks noChangeArrowheads="1"/>
            </p:cNvSpPr>
            <p:nvPr/>
          </p:nvSpPr>
          <p:spPr bwMode="auto">
            <a:xfrm>
              <a:off x="7229475" y="4697413"/>
              <a:ext cx="823913" cy="82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 dirty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6151" name="Line 6"/>
            <p:cNvSpPr>
              <a:spLocks noChangeShapeType="1"/>
            </p:cNvSpPr>
            <p:nvPr/>
          </p:nvSpPr>
          <p:spPr bwMode="auto">
            <a:xfrm>
              <a:off x="7734300" y="3749675"/>
              <a:ext cx="1588" cy="15636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2" name="Line 7"/>
            <p:cNvSpPr>
              <a:spLocks noChangeShapeType="1"/>
            </p:cNvSpPr>
            <p:nvPr/>
          </p:nvSpPr>
          <p:spPr bwMode="auto">
            <a:xfrm>
              <a:off x="7680325" y="3744913"/>
              <a:ext cx="0" cy="15605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3" name="Line 8"/>
            <p:cNvSpPr>
              <a:spLocks noChangeShapeType="1"/>
            </p:cNvSpPr>
            <p:nvPr/>
          </p:nvSpPr>
          <p:spPr bwMode="auto">
            <a:xfrm>
              <a:off x="8763000" y="3833813"/>
              <a:ext cx="4763" cy="254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4" name="Line 9"/>
            <p:cNvSpPr>
              <a:spLocks noChangeShapeType="1"/>
            </p:cNvSpPr>
            <p:nvPr/>
          </p:nvSpPr>
          <p:spPr bwMode="auto">
            <a:xfrm rot="-5400000" flipH="1" flipV="1">
              <a:off x="7658100" y="4914900"/>
              <a:ext cx="0" cy="2667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>
              <a:off x="8166100" y="4694238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6" name="Line 11"/>
            <p:cNvSpPr>
              <a:spLocks noChangeShapeType="1"/>
            </p:cNvSpPr>
            <p:nvPr/>
          </p:nvSpPr>
          <p:spPr bwMode="auto">
            <a:xfrm rot="-5400000">
              <a:off x="7631907" y="5233193"/>
              <a:ext cx="6350" cy="8239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7" name="Text Box 12"/>
            <p:cNvSpPr txBox="1">
              <a:spLocks noChangeArrowheads="1"/>
            </p:cNvSpPr>
            <p:nvPr/>
          </p:nvSpPr>
          <p:spPr bwMode="auto">
            <a:xfrm>
              <a:off x="7044383" y="5718175"/>
              <a:ext cx="1179812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</a:t>
              </a:r>
            </a:p>
          </p:txBody>
        </p:sp>
        <p:sp>
          <p:nvSpPr>
            <p:cNvPr id="6158" name="Text Box 13"/>
            <p:cNvSpPr txBox="1">
              <a:spLocks noChangeArrowheads="1"/>
            </p:cNvSpPr>
            <p:nvPr/>
          </p:nvSpPr>
          <p:spPr bwMode="auto">
            <a:xfrm>
              <a:off x="7360709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159" name="Text Box 14"/>
            <p:cNvSpPr txBox="1">
              <a:spLocks noChangeArrowheads="1"/>
            </p:cNvSpPr>
            <p:nvPr/>
          </p:nvSpPr>
          <p:spPr bwMode="auto">
            <a:xfrm>
              <a:off x="4812772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160" name="Text Box 15"/>
            <p:cNvSpPr txBox="1">
              <a:spLocks noChangeArrowheads="1"/>
            </p:cNvSpPr>
            <p:nvPr/>
          </p:nvSpPr>
          <p:spPr bwMode="auto">
            <a:xfrm>
              <a:off x="7680325" y="5313363"/>
              <a:ext cx="55563" cy="539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161" name="Line 16"/>
            <p:cNvSpPr>
              <a:spLocks noChangeShapeType="1"/>
            </p:cNvSpPr>
            <p:nvPr/>
          </p:nvSpPr>
          <p:spPr bwMode="auto">
            <a:xfrm>
              <a:off x="6283325" y="5313363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>
              <a:off x="6283325" y="5367338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rot="-5400000">
              <a:off x="5097463" y="5032375"/>
              <a:ext cx="4762" cy="24272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rot="10800000" flipH="1">
              <a:off x="8759825" y="1371600"/>
              <a:ext cx="3175" cy="2413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5" name="Rectangle 20"/>
            <p:cNvSpPr>
              <a:spLocks noChangeArrowheads="1"/>
            </p:cNvSpPr>
            <p:nvPr/>
          </p:nvSpPr>
          <p:spPr bwMode="auto">
            <a:xfrm>
              <a:off x="3933825" y="5711825"/>
              <a:ext cx="1825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6" name="Rectangle 21"/>
            <p:cNvSpPr>
              <a:spLocks noChangeArrowheads="1"/>
            </p:cNvSpPr>
            <p:nvPr/>
          </p:nvSpPr>
          <p:spPr bwMode="auto">
            <a:xfrm>
              <a:off x="6221413" y="4703763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7" name="Rectangle 22"/>
            <p:cNvSpPr>
              <a:spLocks noChangeArrowheads="1"/>
            </p:cNvSpPr>
            <p:nvPr/>
          </p:nvSpPr>
          <p:spPr bwMode="auto">
            <a:xfrm>
              <a:off x="7989888" y="1911350"/>
              <a:ext cx="182562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10" name="Text Box 65"/>
            <p:cNvSpPr txBox="1">
              <a:spLocks noChangeArrowheads="1"/>
            </p:cNvSpPr>
            <p:nvPr/>
          </p:nvSpPr>
          <p:spPr bwMode="auto">
            <a:xfrm rot="16200000">
              <a:off x="7651897" y="4991636"/>
              <a:ext cx="1282404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BLOCK_WIDTHE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212" name="Text Box 67"/>
            <p:cNvSpPr txBox="1">
              <a:spLocks noChangeArrowheads="1"/>
            </p:cNvSpPr>
            <p:nvPr/>
          </p:nvSpPr>
          <p:spPr bwMode="auto">
            <a:xfrm rot="16200000">
              <a:off x="8593884" y="2365641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215" name="Rectangle 70"/>
            <p:cNvSpPr>
              <a:spLocks noChangeArrowheads="1"/>
            </p:cNvSpPr>
            <p:nvPr/>
          </p:nvSpPr>
          <p:spPr bwMode="auto">
            <a:xfrm rot="-5400000">
              <a:off x="3868738" y="6446838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Text Box 67"/>
            <p:cNvSpPr txBox="1">
              <a:spLocks noChangeArrowheads="1"/>
            </p:cNvSpPr>
            <p:nvPr/>
          </p:nvSpPr>
          <p:spPr bwMode="auto">
            <a:xfrm rot="16200000">
              <a:off x="8589848" y="5058907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62476" y="5081587"/>
              <a:ext cx="6665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Row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571" y="6292942"/>
              <a:ext cx="57750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Col</a:t>
              </a:r>
            </a:p>
          </p:txBody>
        </p:sp>
        <p:sp>
          <p:nvSpPr>
            <p:cNvPr id="6213" name="Text Box 68"/>
            <p:cNvSpPr txBox="1">
              <a:spLocks noChangeArrowheads="1"/>
            </p:cNvSpPr>
            <p:nvPr/>
          </p:nvSpPr>
          <p:spPr bwMode="auto">
            <a:xfrm>
              <a:off x="3886200" y="5305424"/>
              <a:ext cx="2400300" cy="635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214" name="Text Box 69"/>
            <p:cNvSpPr txBox="1">
              <a:spLocks noChangeArrowheads="1"/>
            </p:cNvSpPr>
            <p:nvPr/>
          </p:nvSpPr>
          <p:spPr bwMode="auto">
            <a:xfrm>
              <a:off x="7696200" y="1371600"/>
              <a:ext cx="60959" cy="2438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Input Tile 0 of N (Phase 0)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3733" y="802869"/>
            <a:ext cx="3438947" cy="4023919"/>
          </a:xfrm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Have each thread load an M element and an N element at the same relative position as its P element.</a:t>
            </a:r>
          </a:p>
          <a:p>
            <a:endParaRPr lang="en-US" dirty="0"/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2139556" y="3481535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4643416" y="973241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2507340" y="3923240"/>
            <a:ext cx="41672" cy="4048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6858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1350">
              <a:cs typeface="Arial" charset="0"/>
            </a:endParaRP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4987693" y="1401792"/>
            <a:ext cx="41672" cy="4048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6858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1350">
              <a:cs typeface="Arial" charset="0"/>
            </a:endParaRPr>
          </a:p>
        </p:txBody>
      </p:sp>
      <p:sp>
        <p:nvSpPr>
          <p:cNvPr id="43" name="TextBox 2"/>
          <p:cNvSpPr txBox="1">
            <a:spLocks noChangeArrowheads="1"/>
          </p:cNvSpPr>
          <p:nvPr/>
        </p:nvSpPr>
        <p:spPr bwMode="auto">
          <a:xfrm>
            <a:off x="484881" y="1782060"/>
            <a:ext cx="2853224" cy="108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marL="400050" indent="-400050">
              <a:lnSpc>
                <a:spcPct val="80000"/>
              </a:lnSpc>
              <a:buNone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Row = by *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blockDim.y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+ ty;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Col =  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bx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*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blockDim.x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tx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2D indexing for accessing Tile 0: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	M[Row][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tx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	N[ty][Col]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00201" y="2626105"/>
            <a:ext cx="1211940" cy="185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758" y="43322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374"/>
      </p:ext>
    </p:extLst>
  </p:cSld>
  <p:clrMapOvr>
    <a:masterClrMapping/>
  </p:clrMapOvr>
  <p:transition advTm="754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63965" y="971550"/>
            <a:ext cx="4296843" cy="4002581"/>
            <a:chOff x="3262476" y="1356276"/>
            <a:chExt cx="5729124" cy="5336775"/>
          </a:xfrm>
        </p:grpSpPr>
        <p:sp>
          <p:nvSpPr>
            <p:cNvPr id="6147" name="Text Box 2"/>
            <p:cNvSpPr txBox="1">
              <a:spLocks noChangeArrowheads="1"/>
            </p:cNvSpPr>
            <p:nvPr/>
          </p:nvSpPr>
          <p:spPr bwMode="auto">
            <a:xfrm>
              <a:off x="3886200" y="3838575"/>
              <a:ext cx="2438400" cy="24860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M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8" name="Text Box 3"/>
            <p:cNvSpPr txBox="1">
              <a:spLocks noChangeArrowheads="1"/>
            </p:cNvSpPr>
            <p:nvPr/>
          </p:nvSpPr>
          <p:spPr bwMode="auto">
            <a:xfrm>
              <a:off x="6400800" y="1356276"/>
              <a:ext cx="2590800" cy="2438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N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6400800" y="3843338"/>
              <a:ext cx="2590800" cy="24812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P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50" name="Text Box 5"/>
            <p:cNvSpPr txBox="1">
              <a:spLocks noChangeArrowheads="1"/>
            </p:cNvSpPr>
            <p:nvPr/>
          </p:nvSpPr>
          <p:spPr bwMode="auto">
            <a:xfrm>
              <a:off x="7229475" y="4697413"/>
              <a:ext cx="823913" cy="82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 dirty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6151" name="Line 6"/>
            <p:cNvSpPr>
              <a:spLocks noChangeShapeType="1"/>
            </p:cNvSpPr>
            <p:nvPr/>
          </p:nvSpPr>
          <p:spPr bwMode="auto">
            <a:xfrm>
              <a:off x="7734300" y="3749675"/>
              <a:ext cx="1588" cy="15636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2" name="Line 7"/>
            <p:cNvSpPr>
              <a:spLocks noChangeShapeType="1"/>
            </p:cNvSpPr>
            <p:nvPr/>
          </p:nvSpPr>
          <p:spPr bwMode="auto">
            <a:xfrm>
              <a:off x="7680325" y="3744913"/>
              <a:ext cx="0" cy="15605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3" name="Line 8"/>
            <p:cNvSpPr>
              <a:spLocks noChangeShapeType="1"/>
            </p:cNvSpPr>
            <p:nvPr/>
          </p:nvSpPr>
          <p:spPr bwMode="auto">
            <a:xfrm>
              <a:off x="8763000" y="3833813"/>
              <a:ext cx="4763" cy="254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4" name="Line 9"/>
            <p:cNvSpPr>
              <a:spLocks noChangeShapeType="1"/>
            </p:cNvSpPr>
            <p:nvPr/>
          </p:nvSpPr>
          <p:spPr bwMode="auto">
            <a:xfrm rot="-5400000" flipH="1" flipV="1">
              <a:off x="7658100" y="4914900"/>
              <a:ext cx="0" cy="2667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>
              <a:off x="8166100" y="4694238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6" name="Line 11"/>
            <p:cNvSpPr>
              <a:spLocks noChangeShapeType="1"/>
            </p:cNvSpPr>
            <p:nvPr/>
          </p:nvSpPr>
          <p:spPr bwMode="auto">
            <a:xfrm rot="-5400000">
              <a:off x="7631907" y="5233193"/>
              <a:ext cx="6350" cy="8239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7" name="Text Box 12"/>
            <p:cNvSpPr txBox="1">
              <a:spLocks noChangeArrowheads="1"/>
            </p:cNvSpPr>
            <p:nvPr/>
          </p:nvSpPr>
          <p:spPr bwMode="auto">
            <a:xfrm>
              <a:off x="7044383" y="5718175"/>
              <a:ext cx="1179812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</a:t>
              </a:r>
            </a:p>
          </p:txBody>
        </p:sp>
        <p:sp>
          <p:nvSpPr>
            <p:cNvPr id="6158" name="Text Box 13"/>
            <p:cNvSpPr txBox="1">
              <a:spLocks noChangeArrowheads="1"/>
            </p:cNvSpPr>
            <p:nvPr/>
          </p:nvSpPr>
          <p:spPr bwMode="auto">
            <a:xfrm>
              <a:off x="7360709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159" name="Text Box 14"/>
            <p:cNvSpPr txBox="1">
              <a:spLocks noChangeArrowheads="1"/>
            </p:cNvSpPr>
            <p:nvPr/>
          </p:nvSpPr>
          <p:spPr bwMode="auto">
            <a:xfrm>
              <a:off x="4812772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160" name="Text Box 15"/>
            <p:cNvSpPr txBox="1">
              <a:spLocks noChangeArrowheads="1"/>
            </p:cNvSpPr>
            <p:nvPr/>
          </p:nvSpPr>
          <p:spPr bwMode="auto">
            <a:xfrm>
              <a:off x="7680325" y="5313363"/>
              <a:ext cx="55563" cy="539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161" name="Line 16"/>
            <p:cNvSpPr>
              <a:spLocks noChangeShapeType="1"/>
            </p:cNvSpPr>
            <p:nvPr/>
          </p:nvSpPr>
          <p:spPr bwMode="auto">
            <a:xfrm>
              <a:off x="6283325" y="5313363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>
              <a:off x="6283325" y="5367338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rot="-5400000">
              <a:off x="5097463" y="5032375"/>
              <a:ext cx="4762" cy="24272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rot="10800000" flipH="1">
              <a:off x="8759825" y="1371600"/>
              <a:ext cx="3175" cy="2413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5" name="Rectangle 20"/>
            <p:cNvSpPr>
              <a:spLocks noChangeArrowheads="1"/>
            </p:cNvSpPr>
            <p:nvPr/>
          </p:nvSpPr>
          <p:spPr bwMode="auto">
            <a:xfrm>
              <a:off x="3933825" y="5711825"/>
              <a:ext cx="1825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6" name="Rectangle 21"/>
            <p:cNvSpPr>
              <a:spLocks noChangeArrowheads="1"/>
            </p:cNvSpPr>
            <p:nvPr/>
          </p:nvSpPr>
          <p:spPr bwMode="auto">
            <a:xfrm>
              <a:off x="6221413" y="4703763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7" name="Rectangle 22"/>
            <p:cNvSpPr>
              <a:spLocks noChangeArrowheads="1"/>
            </p:cNvSpPr>
            <p:nvPr/>
          </p:nvSpPr>
          <p:spPr bwMode="auto">
            <a:xfrm>
              <a:off x="7989888" y="1911350"/>
              <a:ext cx="182562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10" name="Text Box 65"/>
            <p:cNvSpPr txBox="1">
              <a:spLocks noChangeArrowheads="1"/>
            </p:cNvSpPr>
            <p:nvPr/>
          </p:nvSpPr>
          <p:spPr bwMode="auto">
            <a:xfrm rot="16200000">
              <a:off x="7651897" y="4991636"/>
              <a:ext cx="1282404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BLOCK_WIDTHE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212" name="Text Box 67"/>
            <p:cNvSpPr txBox="1">
              <a:spLocks noChangeArrowheads="1"/>
            </p:cNvSpPr>
            <p:nvPr/>
          </p:nvSpPr>
          <p:spPr bwMode="auto">
            <a:xfrm rot="16200000">
              <a:off x="8593884" y="2365641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215" name="Rectangle 70"/>
            <p:cNvSpPr>
              <a:spLocks noChangeArrowheads="1"/>
            </p:cNvSpPr>
            <p:nvPr/>
          </p:nvSpPr>
          <p:spPr bwMode="auto">
            <a:xfrm rot="-5400000">
              <a:off x="3868738" y="6446838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Text Box 67"/>
            <p:cNvSpPr txBox="1">
              <a:spLocks noChangeArrowheads="1"/>
            </p:cNvSpPr>
            <p:nvPr/>
          </p:nvSpPr>
          <p:spPr bwMode="auto">
            <a:xfrm rot="16200000">
              <a:off x="8589848" y="5058907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62476" y="5081587"/>
              <a:ext cx="6665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Row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571" y="6292942"/>
              <a:ext cx="57750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Col</a:t>
              </a:r>
            </a:p>
          </p:txBody>
        </p:sp>
        <p:sp>
          <p:nvSpPr>
            <p:cNvPr id="6213" name="Text Box 68"/>
            <p:cNvSpPr txBox="1">
              <a:spLocks noChangeArrowheads="1"/>
            </p:cNvSpPr>
            <p:nvPr/>
          </p:nvSpPr>
          <p:spPr bwMode="auto">
            <a:xfrm>
              <a:off x="3886200" y="5305424"/>
              <a:ext cx="2400300" cy="635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214" name="Text Box 69"/>
            <p:cNvSpPr txBox="1">
              <a:spLocks noChangeArrowheads="1"/>
            </p:cNvSpPr>
            <p:nvPr/>
          </p:nvSpPr>
          <p:spPr bwMode="auto">
            <a:xfrm>
              <a:off x="7696200" y="1371600"/>
              <a:ext cx="60959" cy="2438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Input Tile 1 of M (Phase 1)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3733" y="802869"/>
            <a:ext cx="3438947" cy="402391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2134635" y="3481535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4643416" y="973241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3159617" y="3939365"/>
            <a:ext cx="41672" cy="4048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6858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1350">
              <a:cs typeface="Arial" charset="0"/>
            </a:endParaRP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4993305" y="2052102"/>
            <a:ext cx="41672" cy="4048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6858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1350">
              <a:cs typeface="Arial" charset="0"/>
            </a:endParaRPr>
          </a:p>
        </p:txBody>
      </p:sp>
      <p:sp>
        <p:nvSpPr>
          <p:cNvPr id="43" name="TextBox 2"/>
          <p:cNvSpPr txBox="1">
            <a:spLocks noChangeArrowheads="1"/>
          </p:cNvSpPr>
          <p:nvPr/>
        </p:nvSpPr>
        <p:spPr bwMode="auto">
          <a:xfrm>
            <a:off x="467963" y="1531959"/>
            <a:ext cx="3187155" cy="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marL="400050" indent="-400050">
              <a:lnSpc>
                <a:spcPct val="80000"/>
              </a:lnSpc>
              <a:buNone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2D indexing for accessing Tile 1: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	M[Row][1*TILE_WIDTH +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tx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	N[1*TILE*WIDTH + ty][Col]</a:t>
            </a: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2755447" y="3481535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4643415" y="1589071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1600" y="1733550"/>
            <a:ext cx="2209800" cy="269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5568" y="43645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53107"/>
      </p:ext>
    </p:extLst>
  </p:cSld>
  <p:clrMapOvr>
    <a:masterClrMapping/>
  </p:clrMapOvr>
  <p:transition advTm="602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63965" y="971550"/>
            <a:ext cx="4296843" cy="4002581"/>
            <a:chOff x="3262476" y="1356276"/>
            <a:chExt cx="5729124" cy="5336775"/>
          </a:xfrm>
        </p:grpSpPr>
        <p:sp>
          <p:nvSpPr>
            <p:cNvPr id="6147" name="Text Box 2"/>
            <p:cNvSpPr txBox="1">
              <a:spLocks noChangeArrowheads="1"/>
            </p:cNvSpPr>
            <p:nvPr/>
          </p:nvSpPr>
          <p:spPr bwMode="auto">
            <a:xfrm>
              <a:off x="3886200" y="3838575"/>
              <a:ext cx="2438400" cy="24860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M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8" name="Text Box 3"/>
            <p:cNvSpPr txBox="1">
              <a:spLocks noChangeArrowheads="1"/>
            </p:cNvSpPr>
            <p:nvPr/>
          </p:nvSpPr>
          <p:spPr bwMode="auto">
            <a:xfrm>
              <a:off x="6400800" y="1356276"/>
              <a:ext cx="2590800" cy="2438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N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6400800" y="3843338"/>
              <a:ext cx="2590800" cy="24812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P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50" name="Text Box 5"/>
            <p:cNvSpPr txBox="1">
              <a:spLocks noChangeArrowheads="1"/>
            </p:cNvSpPr>
            <p:nvPr/>
          </p:nvSpPr>
          <p:spPr bwMode="auto">
            <a:xfrm>
              <a:off x="7229475" y="4697413"/>
              <a:ext cx="823913" cy="82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 dirty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6151" name="Line 6"/>
            <p:cNvSpPr>
              <a:spLocks noChangeShapeType="1"/>
            </p:cNvSpPr>
            <p:nvPr/>
          </p:nvSpPr>
          <p:spPr bwMode="auto">
            <a:xfrm>
              <a:off x="7734300" y="3749675"/>
              <a:ext cx="1588" cy="15636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2" name="Line 7"/>
            <p:cNvSpPr>
              <a:spLocks noChangeShapeType="1"/>
            </p:cNvSpPr>
            <p:nvPr/>
          </p:nvSpPr>
          <p:spPr bwMode="auto">
            <a:xfrm>
              <a:off x="7680325" y="3744913"/>
              <a:ext cx="0" cy="15605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3" name="Line 8"/>
            <p:cNvSpPr>
              <a:spLocks noChangeShapeType="1"/>
            </p:cNvSpPr>
            <p:nvPr/>
          </p:nvSpPr>
          <p:spPr bwMode="auto">
            <a:xfrm>
              <a:off x="8763000" y="3833813"/>
              <a:ext cx="4763" cy="254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4" name="Line 9"/>
            <p:cNvSpPr>
              <a:spLocks noChangeShapeType="1"/>
            </p:cNvSpPr>
            <p:nvPr/>
          </p:nvSpPr>
          <p:spPr bwMode="auto">
            <a:xfrm rot="-5400000" flipH="1" flipV="1">
              <a:off x="7658100" y="4914900"/>
              <a:ext cx="0" cy="2667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>
              <a:off x="8166100" y="4694238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6" name="Line 11"/>
            <p:cNvSpPr>
              <a:spLocks noChangeShapeType="1"/>
            </p:cNvSpPr>
            <p:nvPr/>
          </p:nvSpPr>
          <p:spPr bwMode="auto">
            <a:xfrm rot="-5400000">
              <a:off x="7631907" y="5233193"/>
              <a:ext cx="6350" cy="8239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7" name="Text Box 12"/>
            <p:cNvSpPr txBox="1">
              <a:spLocks noChangeArrowheads="1"/>
            </p:cNvSpPr>
            <p:nvPr/>
          </p:nvSpPr>
          <p:spPr bwMode="auto">
            <a:xfrm>
              <a:off x="7044383" y="5718175"/>
              <a:ext cx="1179812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</a:t>
              </a:r>
            </a:p>
          </p:txBody>
        </p:sp>
        <p:sp>
          <p:nvSpPr>
            <p:cNvPr id="6158" name="Text Box 13"/>
            <p:cNvSpPr txBox="1">
              <a:spLocks noChangeArrowheads="1"/>
            </p:cNvSpPr>
            <p:nvPr/>
          </p:nvSpPr>
          <p:spPr bwMode="auto">
            <a:xfrm>
              <a:off x="7360709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159" name="Text Box 14"/>
            <p:cNvSpPr txBox="1">
              <a:spLocks noChangeArrowheads="1"/>
            </p:cNvSpPr>
            <p:nvPr/>
          </p:nvSpPr>
          <p:spPr bwMode="auto">
            <a:xfrm>
              <a:off x="4812772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160" name="Text Box 15"/>
            <p:cNvSpPr txBox="1">
              <a:spLocks noChangeArrowheads="1"/>
            </p:cNvSpPr>
            <p:nvPr/>
          </p:nvSpPr>
          <p:spPr bwMode="auto">
            <a:xfrm>
              <a:off x="7680325" y="5313363"/>
              <a:ext cx="55563" cy="539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161" name="Line 16"/>
            <p:cNvSpPr>
              <a:spLocks noChangeShapeType="1"/>
            </p:cNvSpPr>
            <p:nvPr/>
          </p:nvSpPr>
          <p:spPr bwMode="auto">
            <a:xfrm>
              <a:off x="6283325" y="5313363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>
              <a:off x="6283325" y="5367338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rot="-5400000">
              <a:off x="5097463" y="5032375"/>
              <a:ext cx="4762" cy="24272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rot="10800000" flipH="1">
              <a:off x="8759825" y="1371600"/>
              <a:ext cx="3175" cy="2413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5" name="Rectangle 20"/>
            <p:cNvSpPr>
              <a:spLocks noChangeArrowheads="1"/>
            </p:cNvSpPr>
            <p:nvPr/>
          </p:nvSpPr>
          <p:spPr bwMode="auto">
            <a:xfrm>
              <a:off x="3933825" y="5711825"/>
              <a:ext cx="1825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6" name="Rectangle 21"/>
            <p:cNvSpPr>
              <a:spLocks noChangeArrowheads="1"/>
            </p:cNvSpPr>
            <p:nvPr/>
          </p:nvSpPr>
          <p:spPr bwMode="auto">
            <a:xfrm>
              <a:off x="6221413" y="4703763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7" name="Rectangle 22"/>
            <p:cNvSpPr>
              <a:spLocks noChangeArrowheads="1"/>
            </p:cNvSpPr>
            <p:nvPr/>
          </p:nvSpPr>
          <p:spPr bwMode="auto">
            <a:xfrm>
              <a:off x="7989888" y="1911350"/>
              <a:ext cx="182562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10" name="Text Box 65"/>
            <p:cNvSpPr txBox="1">
              <a:spLocks noChangeArrowheads="1"/>
            </p:cNvSpPr>
            <p:nvPr/>
          </p:nvSpPr>
          <p:spPr bwMode="auto">
            <a:xfrm rot="16200000">
              <a:off x="7651897" y="4991636"/>
              <a:ext cx="1282404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BLOCK_WIDTHE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212" name="Text Box 67"/>
            <p:cNvSpPr txBox="1">
              <a:spLocks noChangeArrowheads="1"/>
            </p:cNvSpPr>
            <p:nvPr/>
          </p:nvSpPr>
          <p:spPr bwMode="auto">
            <a:xfrm rot="16200000">
              <a:off x="8593884" y="2365641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215" name="Rectangle 70"/>
            <p:cNvSpPr>
              <a:spLocks noChangeArrowheads="1"/>
            </p:cNvSpPr>
            <p:nvPr/>
          </p:nvSpPr>
          <p:spPr bwMode="auto">
            <a:xfrm rot="-5400000">
              <a:off x="3868738" y="6446838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Text Box 67"/>
            <p:cNvSpPr txBox="1">
              <a:spLocks noChangeArrowheads="1"/>
            </p:cNvSpPr>
            <p:nvPr/>
          </p:nvSpPr>
          <p:spPr bwMode="auto">
            <a:xfrm rot="16200000">
              <a:off x="8589848" y="5058907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62476" y="5081587"/>
              <a:ext cx="6665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Row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571" y="6292942"/>
              <a:ext cx="57750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Col</a:t>
              </a:r>
            </a:p>
          </p:txBody>
        </p:sp>
        <p:sp>
          <p:nvSpPr>
            <p:cNvPr id="6213" name="Text Box 68"/>
            <p:cNvSpPr txBox="1">
              <a:spLocks noChangeArrowheads="1"/>
            </p:cNvSpPr>
            <p:nvPr/>
          </p:nvSpPr>
          <p:spPr bwMode="auto">
            <a:xfrm>
              <a:off x="3886200" y="5305424"/>
              <a:ext cx="2400300" cy="635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214" name="Text Box 69"/>
            <p:cNvSpPr txBox="1">
              <a:spLocks noChangeArrowheads="1"/>
            </p:cNvSpPr>
            <p:nvPr/>
          </p:nvSpPr>
          <p:spPr bwMode="auto">
            <a:xfrm>
              <a:off x="7696200" y="1371600"/>
              <a:ext cx="60959" cy="2438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Input Tile 1 of N (Phase 1)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3733" y="802869"/>
            <a:ext cx="3438947" cy="402391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2134635" y="3481535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4643416" y="973241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3159617" y="3939365"/>
            <a:ext cx="41672" cy="4048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6858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1350">
              <a:cs typeface="Arial" charset="0"/>
            </a:endParaRP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4993305" y="2052102"/>
            <a:ext cx="41672" cy="40481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6858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900">
              <a:latin typeface="Times New Roman" pitchFamily="18" charset="0"/>
              <a:cs typeface="Arial" charset="0"/>
            </a:endParaRPr>
          </a:p>
          <a:p>
            <a:pPr eaLnBrk="1" hangingPunct="1"/>
            <a:endParaRPr lang="en-US" sz="1350">
              <a:cs typeface="Arial" charset="0"/>
            </a:endParaRPr>
          </a:p>
        </p:txBody>
      </p:sp>
      <p:sp>
        <p:nvSpPr>
          <p:cNvPr id="43" name="TextBox 2"/>
          <p:cNvSpPr txBox="1">
            <a:spLocks noChangeArrowheads="1"/>
          </p:cNvSpPr>
          <p:nvPr/>
        </p:nvSpPr>
        <p:spPr bwMode="auto">
          <a:xfrm>
            <a:off x="467963" y="1531959"/>
            <a:ext cx="3187155" cy="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marL="400050" indent="-400050">
              <a:lnSpc>
                <a:spcPct val="80000"/>
              </a:lnSpc>
              <a:buNone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2D indexing for accessing Tile 1: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	M[Row][1*TILE_WIDTH + </a:t>
            </a: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tx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pPr eaLnBrk="1" hangingPunct="1"/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	N[1*TILE*WIDTH + ty][Col]</a:t>
            </a: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2755447" y="3481535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4643415" y="1589071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1745" y="1931637"/>
            <a:ext cx="2209800" cy="269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7618" y="43751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50318"/>
      </p:ext>
    </p:extLst>
  </p:cSld>
  <p:clrMapOvr>
    <a:masterClrMapping/>
  </p:clrMapOvr>
  <p:transition advTm="70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2"/>
          <p:cNvSpPr txBox="1">
            <a:spLocks noChangeArrowheads="1"/>
          </p:cNvSpPr>
          <p:nvPr/>
        </p:nvSpPr>
        <p:spPr bwMode="auto">
          <a:xfrm>
            <a:off x="400050" y="1107355"/>
            <a:ext cx="4629150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500" dirty="0"/>
          </a:p>
          <a:p>
            <a:pPr eaLnBrk="1" hangingPunct="1"/>
            <a:endParaRPr lang="en-US" sz="1500" dirty="0"/>
          </a:p>
          <a:p>
            <a:pPr eaLnBrk="1" hangingPunct="1"/>
            <a:r>
              <a:rPr lang="en-US" sz="1500" dirty="0"/>
              <a:t>	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M[Row][p*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TILE_WIDTH+tx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eaLnBrk="1" hangingPunct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M[Row*Width + p*TILE_WIDTH +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eaLnBrk="1" hangingPunct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N[p*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TILE_WIDTH+ty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][Col]</a:t>
            </a:r>
          </a:p>
          <a:p>
            <a:pPr eaLnBrk="1" hangingPunct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N[(p*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TILE_WIDTH+ty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)*Width + Col]</a:t>
            </a:r>
          </a:p>
          <a:p>
            <a:pPr eaLnBrk="1" hangingPunct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where p is the sequence number of the current phase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000" dirty="0"/>
              <a:t>M and N are dynamically allocated - use 1D indexing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901460" y="1868983"/>
            <a:ext cx="171450" cy="122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901460" y="2400300"/>
            <a:ext cx="171450" cy="122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85415"/>
      </p:ext>
    </p:extLst>
  </p:cSld>
  <p:clrMapOvr>
    <a:masterClrMapping/>
  </p:clrMapOvr>
  <p:transition advTm="1290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Tiled Matrix Multiplication Kernel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marL="400050" indent="-400050">
              <a:lnSpc>
                <a:spcPct val="80000"/>
              </a:lnSpc>
              <a:buNone/>
            </a:pPr>
            <a:r>
              <a:rPr lang="en-US" sz="870" dirty="0"/>
              <a:t>__global__ void </a:t>
            </a:r>
            <a:r>
              <a:rPr lang="en-US" sz="870" dirty="0" err="1"/>
              <a:t>MatrixMulKernel</a:t>
            </a:r>
            <a:r>
              <a:rPr lang="en-US" sz="870" dirty="0"/>
              <a:t>(float* M, float* N, float* P, </a:t>
            </a:r>
            <a:r>
              <a:rPr lang="en-US" sz="870" dirty="0" err="1"/>
              <a:t>Int</a:t>
            </a:r>
            <a:r>
              <a:rPr lang="en-US" sz="870" dirty="0"/>
              <a:t> Width)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/>
              <a:t>{</a:t>
            </a:r>
            <a:endParaRPr lang="en-US" sz="870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870" dirty="0">
                <a:solidFill>
                  <a:schemeClr val="accent2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__shared__</a:t>
            </a: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float </a:t>
            </a:r>
            <a:r>
              <a:rPr lang="en-US" sz="870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ds_M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[TILE_WIDTH][TILE_WIDTH];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870" dirty="0">
                <a:solidFill>
                  <a:schemeClr val="accent2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__shared__</a:t>
            </a: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float </a:t>
            </a:r>
            <a:r>
              <a:rPr lang="en-US" sz="870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ds_N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[TILE_WIDTH][TILE_WIDTH];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</a:t>
            </a:r>
            <a:r>
              <a:rPr lang="en-US" sz="870" dirty="0" err="1">
                <a:latin typeface="Courier New" pitchFamily="49" charset="0"/>
              </a:rPr>
              <a:t>bx</a:t>
            </a:r>
            <a:r>
              <a:rPr lang="en-US" sz="870" dirty="0">
                <a:latin typeface="Courier New" pitchFamily="49" charset="0"/>
              </a:rPr>
              <a:t> = </a:t>
            </a:r>
            <a:r>
              <a:rPr lang="en-US" sz="870" dirty="0" err="1">
                <a:latin typeface="Courier New" pitchFamily="49" charset="0"/>
              </a:rPr>
              <a:t>blockIdx.x</a:t>
            </a:r>
            <a:r>
              <a:rPr lang="en-US" sz="870" dirty="0">
                <a:latin typeface="Courier New" pitchFamily="49" charset="0"/>
              </a:rPr>
              <a:t>; 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by = </a:t>
            </a:r>
            <a:r>
              <a:rPr lang="en-US" sz="870" dirty="0" err="1">
                <a:latin typeface="Courier New" pitchFamily="49" charset="0"/>
              </a:rPr>
              <a:t>blockIdx.y</a:t>
            </a:r>
            <a:r>
              <a:rPr lang="en-US" sz="870" dirty="0">
                <a:latin typeface="Courier New" pitchFamily="49" charset="0"/>
              </a:rPr>
              <a:t>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 = </a:t>
            </a:r>
            <a:r>
              <a:rPr lang="en-US" sz="870" dirty="0" err="1">
                <a:latin typeface="Courier New" pitchFamily="49" charset="0"/>
              </a:rPr>
              <a:t>threadIdx.x</a:t>
            </a:r>
            <a:r>
              <a:rPr lang="en-US" sz="870" dirty="0">
                <a:latin typeface="Courier New" pitchFamily="49" charset="0"/>
              </a:rPr>
              <a:t>;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ty = </a:t>
            </a:r>
            <a:r>
              <a:rPr lang="en-US" sz="870" dirty="0" err="1">
                <a:latin typeface="Courier New" pitchFamily="49" charset="0"/>
              </a:rPr>
              <a:t>threadIdx.y</a:t>
            </a:r>
            <a:r>
              <a:rPr lang="en-US" sz="870" dirty="0">
                <a:latin typeface="Courier New" pitchFamily="49" charset="0"/>
              </a:rPr>
              <a:t>;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  <a:cs typeface="Times New Roman" pitchFamily="18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Row = by *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blockDim.y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+ ty;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Col =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bx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*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blockDim.x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+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tx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;</a:t>
            </a: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  <a:cs typeface="Times New Roman" pitchFamily="18" charset="0"/>
              </a:rPr>
              <a:t>  float </a:t>
            </a:r>
            <a:r>
              <a:rPr lang="en-US" sz="870" dirty="0" err="1">
                <a:latin typeface="Courier New" pitchFamily="49" charset="0"/>
              </a:rPr>
              <a:t>Pvalue</a:t>
            </a:r>
            <a:r>
              <a:rPr lang="en-US" sz="870" dirty="0">
                <a:latin typeface="Courier New" pitchFamily="49" charset="0"/>
              </a:rPr>
              <a:t> = 0;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// Loop over the M and N tiles required to compute the P element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for (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p = 0; p &lt; n/TILE_WIDTH; ++p) {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// Collaborative loading of M and N tiles into shared memory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</a:t>
            </a:r>
            <a:r>
              <a:rPr lang="en-US" sz="870" dirty="0" err="1">
                <a:latin typeface="Courier New" pitchFamily="49" charset="0"/>
              </a:rPr>
              <a:t>ds_M</a:t>
            </a:r>
            <a:r>
              <a:rPr lang="en-US" sz="870" dirty="0">
                <a:latin typeface="Courier New" pitchFamily="49" charset="0"/>
              </a:rPr>
              <a:t>[ty][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] = M[Row*Width + p*</a:t>
            </a:r>
            <a:r>
              <a:rPr lang="en-US" sz="870" dirty="0" err="1">
                <a:latin typeface="Courier New" pitchFamily="49" charset="0"/>
              </a:rPr>
              <a:t>TILE_WIDTH+tx</a:t>
            </a:r>
            <a:r>
              <a:rPr lang="en-US" sz="870" dirty="0">
                <a:latin typeface="Courier New" pitchFamily="49" charset="0"/>
              </a:rPr>
              <a:t>];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</a:t>
            </a:r>
            <a:r>
              <a:rPr lang="en-US" sz="870" dirty="0" err="1">
                <a:latin typeface="Courier New" pitchFamily="49" charset="0"/>
              </a:rPr>
              <a:t>ds_N</a:t>
            </a:r>
            <a:r>
              <a:rPr lang="en-US" sz="870" dirty="0">
                <a:latin typeface="Courier New" pitchFamily="49" charset="0"/>
              </a:rPr>
              <a:t>[ty][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] = N[(t*</a:t>
            </a:r>
            <a:r>
              <a:rPr lang="en-US" sz="870" dirty="0" err="1">
                <a:latin typeface="Courier New" pitchFamily="49" charset="0"/>
              </a:rPr>
              <a:t>TILE_WIDTH+ty</a:t>
            </a:r>
            <a:r>
              <a:rPr lang="en-US" sz="870" dirty="0">
                <a:latin typeface="Courier New" pitchFamily="49" charset="0"/>
              </a:rPr>
              <a:t>)*Width + Col];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__</a:t>
            </a:r>
            <a:r>
              <a:rPr lang="en-US" sz="870" dirty="0" err="1">
                <a:latin typeface="Courier New" pitchFamily="49" charset="0"/>
              </a:rPr>
              <a:t>syncthreads</a:t>
            </a:r>
            <a:r>
              <a:rPr lang="en-US" sz="870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for (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i = 0; i &lt; TILE_WIDTH; ++i)</a:t>
            </a:r>
            <a:r>
              <a:rPr lang="en-US" sz="870" dirty="0" err="1">
                <a:latin typeface="Courier New" pitchFamily="49" charset="0"/>
              </a:rPr>
              <a:t>Pvalue</a:t>
            </a:r>
            <a:r>
              <a:rPr lang="en-US" sz="870" dirty="0">
                <a:latin typeface="Courier New" pitchFamily="49" charset="0"/>
              </a:rPr>
              <a:t> += </a:t>
            </a:r>
            <a:r>
              <a:rPr lang="en-US" sz="870" dirty="0" err="1">
                <a:latin typeface="Courier New" pitchFamily="49" charset="0"/>
              </a:rPr>
              <a:t>ds_M</a:t>
            </a:r>
            <a:r>
              <a:rPr lang="en-US" sz="870" dirty="0">
                <a:latin typeface="Courier New" pitchFamily="49" charset="0"/>
              </a:rPr>
              <a:t>[ty][i] * </a:t>
            </a:r>
            <a:r>
              <a:rPr lang="en-US" sz="870" dirty="0" err="1">
                <a:latin typeface="Courier New" pitchFamily="49" charset="0"/>
              </a:rPr>
              <a:t>ds_N</a:t>
            </a:r>
            <a:r>
              <a:rPr lang="en-US" sz="870" dirty="0">
                <a:latin typeface="Courier New" pitchFamily="49" charset="0"/>
              </a:rPr>
              <a:t>[i][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];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__</a:t>
            </a:r>
            <a:r>
              <a:rPr lang="en-US" sz="870" dirty="0" err="1">
                <a:latin typeface="Courier New" pitchFamily="49" charset="0"/>
              </a:rPr>
              <a:t>synchthreads</a:t>
            </a:r>
            <a:r>
              <a:rPr lang="en-US" sz="870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}	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P[Row*</a:t>
            </a:r>
            <a:r>
              <a:rPr lang="en-US" sz="870" dirty="0" err="1">
                <a:latin typeface="Courier New" pitchFamily="49" charset="0"/>
              </a:rPr>
              <a:t>Width+Col</a:t>
            </a:r>
            <a:r>
              <a:rPr lang="en-US" sz="870" dirty="0">
                <a:latin typeface="Courier New" pitchFamily="49" charset="0"/>
              </a:rPr>
              <a:t>] = </a:t>
            </a:r>
            <a:r>
              <a:rPr lang="en-US" sz="870" dirty="0" err="1">
                <a:latin typeface="Courier New" pitchFamily="49" charset="0"/>
              </a:rPr>
              <a:t>Pvalue</a:t>
            </a:r>
            <a:r>
              <a:rPr lang="en-US" sz="870" dirty="0">
                <a:latin typeface="Courier New" pitchFamily="49" charset="0"/>
              </a:rPr>
              <a:t>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319878" y="1123950"/>
            <a:ext cx="4861722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8577"/>
      </p:ext>
    </p:extLst>
  </p:cSld>
  <p:clrMapOvr>
    <a:masterClrMapping/>
  </p:clrMapOvr>
  <p:transition advTm="4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Tiled Matrix Multiplication Kernel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marL="400050" indent="-400050">
              <a:lnSpc>
                <a:spcPct val="80000"/>
              </a:lnSpc>
              <a:buNone/>
            </a:pPr>
            <a:r>
              <a:rPr lang="en-US" sz="870" dirty="0"/>
              <a:t>__global__ void </a:t>
            </a:r>
            <a:r>
              <a:rPr lang="en-US" sz="870" dirty="0" err="1"/>
              <a:t>MatrixMulKernel</a:t>
            </a:r>
            <a:r>
              <a:rPr lang="en-US" sz="870" dirty="0"/>
              <a:t>(float* M, float* N, float* P, </a:t>
            </a:r>
            <a:r>
              <a:rPr lang="en-US" sz="870" dirty="0" err="1"/>
              <a:t>Int</a:t>
            </a:r>
            <a:r>
              <a:rPr lang="en-US" sz="870" dirty="0"/>
              <a:t> Width)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/>
              <a:t>{</a:t>
            </a:r>
            <a:endParaRPr lang="en-US" sz="870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870" dirty="0">
                <a:solidFill>
                  <a:schemeClr val="accent2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__shared__</a:t>
            </a: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float </a:t>
            </a:r>
            <a:r>
              <a:rPr lang="en-US" sz="870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ds_M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[TILE_WIDTH][TILE_WIDTH];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870" dirty="0">
                <a:solidFill>
                  <a:schemeClr val="accent2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__shared__</a:t>
            </a:r>
            <a:r>
              <a:rPr lang="en-US" sz="870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float </a:t>
            </a:r>
            <a:r>
              <a:rPr lang="en-US" sz="870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ds_N</a:t>
            </a:r>
            <a:r>
              <a:rPr lang="en-US" sz="87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[TILE_WIDTH][TILE_WIDTH];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</a:t>
            </a:r>
            <a:r>
              <a:rPr lang="en-US" sz="870" dirty="0" err="1">
                <a:latin typeface="Courier New" pitchFamily="49" charset="0"/>
              </a:rPr>
              <a:t>bx</a:t>
            </a:r>
            <a:r>
              <a:rPr lang="en-US" sz="870" dirty="0">
                <a:latin typeface="Courier New" pitchFamily="49" charset="0"/>
              </a:rPr>
              <a:t> = </a:t>
            </a:r>
            <a:r>
              <a:rPr lang="en-US" sz="870" dirty="0" err="1">
                <a:latin typeface="Courier New" pitchFamily="49" charset="0"/>
              </a:rPr>
              <a:t>blockIdx.x</a:t>
            </a:r>
            <a:r>
              <a:rPr lang="en-US" sz="870" dirty="0">
                <a:latin typeface="Courier New" pitchFamily="49" charset="0"/>
              </a:rPr>
              <a:t>; 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by = </a:t>
            </a:r>
            <a:r>
              <a:rPr lang="en-US" sz="870" dirty="0" err="1">
                <a:latin typeface="Courier New" pitchFamily="49" charset="0"/>
              </a:rPr>
              <a:t>blockIdx.y</a:t>
            </a:r>
            <a:r>
              <a:rPr lang="en-US" sz="870" dirty="0">
                <a:latin typeface="Courier New" pitchFamily="49" charset="0"/>
              </a:rPr>
              <a:t>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 = </a:t>
            </a:r>
            <a:r>
              <a:rPr lang="en-US" sz="870" dirty="0" err="1">
                <a:latin typeface="Courier New" pitchFamily="49" charset="0"/>
              </a:rPr>
              <a:t>threadIdx.x</a:t>
            </a:r>
            <a:r>
              <a:rPr lang="en-US" sz="870" dirty="0">
                <a:latin typeface="Courier New" pitchFamily="49" charset="0"/>
              </a:rPr>
              <a:t>; 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ty = </a:t>
            </a:r>
            <a:r>
              <a:rPr lang="en-US" sz="870" dirty="0" err="1">
                <a:latin typeface="Courier New" pitchFamily="49" charset="0"/>
              </a:rPr>
              <a:t>threadIdx.y</a:t>
            </a:r>
            <a:r>
              <a:rPr lang="en-US" sz="870" dirty="0">
                <a:latin typeface="Courier New" pitchFamily="49" charset="0"/>
              </a:rPr>
              <a:t>;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  <a:cs typeface="Times New Roman" pitchFamily="18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Row = by *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blockDim.y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+ ty;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Col =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bx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*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blockDim.x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 + </a:t>
            </a:r>
            <a:r>
              <a:rPr lang="en-US" sz="870" dirty="0" err="1">
                <a:latin typeface="Courier New" pitchFamily="49" charset="0"/>
                <a:cs typeface="Times New Roman" pitchFamily="18" charset="0"/>
              </a:rPr>
              <a:t>tx</a:t>
            </a:r>
            <a:r>
              <a:rPr lang="en-US" sz="870" dirty="0">
                <a:latin typeface="Courier New" pitchFamily="49" charset="0"/>
                <a:cs typeface="Times New Roman" pitchFamily="18" charset="0"/>
              </a:rPr>
              <a:t>;</a:t>
            </a: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  <a:cs typeface="Times New Roman" pitchFamily="18" charset="0"/>
              </a:rPr>
              <a:t>  float </a:t>
            </a:r>
            <a:r>
              <a:rPr lang="en-US" sz="870" dirty="0" err="1">
                <a:latin typeface="Courier New" pitchFamily="49" charset="0"/>
              </a:rPr>
              <a:t>Pvalue</a:t>
            </a:r>
            <a:r>
              <a:rPr lang="en-US" sz="870" dirty="0">
                <a:latin typeface="Courier New" pitchFamily="49" charset="0"/>
              </a:rPr>
              <a:t> = 0;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// Loop over the M and N tiles required to compute the P element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for (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p = 0; p &lt; n/TILE_WIDTH; ++p) {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// Collaborative loading of M and N tiles into shared memory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</a:t>
            </a:r>
            <a:r>
              <a:rPr lang="en-US" sz="870" dirty="0" err="1">
                <a:latin typeface="Courier New" pitchFamily="49" charset="0"/>
              </a:rPr>
              <a:t>ds_M</a:t>
            </a:r>
            <a:r>
              <a:rPr lang="en-US" sz="870" dirty="0">
                <a:latin typeface="Courier New" pitchFamily="49" charset="0"/>
              </a:rPr>
              <a:t>[ty][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] = M[Row*Width + p*</a:t>
            </a:r>
            <a:r>
              <a:rPr lang="en-US" sz="870" dirty="0" err="1">
                <a:latin typeface="Courier New" pitchFamily="49" charset="0"/>
              </a:rPr>
              <a:t>TILE_WIDTH+tx</a:t>
            </a:r>
            <a:r>
              <a:rPr lang="en-US" sz="870" dirty="0">
                <a:latin typeface="Courier New" pitchFamily="49" charset="0"/>
              </a:rPr>
              <a:t>];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</a:t>
            </a:r>
            <a:r>
              <a:rPr lang="en-US" sz="870" dirty="0" err="1">
                <a:latin typeface="Courier New" pitchFamily="49" charset="0"/>
              </a:rPr>
              <a:t>ds_N</a:t>
            </a:r>
            <a:r>
              <a:rPr lang="en-US" sz="870" dirty="0">
                <a:latin typeface="Courier New" pitchFamily="49" charset="0"/>
              </a:rPr>
              <a:t>[ty][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] = N[(t*</a:t>
            </a:r>
            <a:r>
              <a:rPr lang="en-US" sz="870" dirty="0" err="1">
                <a:latin typeface="Courier New" pitchFamily="49" charset="0"/>
              </a:rPr>
              <a:t>TILE_WIDTH+ty</a:t>
            </a:r>
            <a:r>
              <a:rPr lang="en-US" sz="870" dirty="0">
                <a:latin typeface="Courier New" pitchFamily="49" charset="0"/>
              </a:rPr>
              <a:t>)*Width + Col];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__</a:t>
            </a:r>
            <a:r>
              <a:rPr lang="en-US" sz="870" dirty="0" err="1">
                <a:latin typeface="Courier New" pitchFamily="49" charset="0"/>
              </a:rPr>
              <a:t>syncthreads</a:t>
            </a:r>
            <a:r>
              <a:rPr lang="en-US" sz="870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endParaRPr lang="en-US" sz="870" dirty="0">
              <a:latin typeface="Courier New" pitchFamily="49" charset="0"/>
            </a:endParaRP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for (</a:t>
            </a:r>
            <a:r>
              <a:rPr lang="en-US" sz="870" dirty="0" err="1">
                <a:latin typeface="Courier New" pitchFamily="49" charset="0"/>
              </a:rPr>
              <a:t>int</a:t>
            </a:r>
            <a:r>
              <a:rPr lang="en-US" sz="870" dirty="0">
                <a:latin typeface="Courier New" pitchFamily="49" charset="0"/>
              </a:rPr>
              <a:t> i = 0; i &lt; TILE_WIDTH; ++i)</a:t>
            </a:r>
            <a:r>
              <a:rPr lang="en-US" sz="870" dirty="0" err="1">
                <a:latin typeface="Courier New" pitchFamily="49" charset="0"/>
              </a:rPr>
              <a:t>Pvalue</a:t>
            </a:r>
            <a:r>
              <a:rPr lang="en-US" sz="870" dirty="0">
                <a:latin typeface="Courier New" pitchFamily="49" charset="0"/>
              </a:rPr>
              <a:t> += </a:t>
            </a:r>
            <a:r>
              <a:rPr lang="en-US" sz="870" dirty="0" err="1">
                <a:latin typeface="Courier New" pitchFamily="49" charset="0"/>
              </a:rPr>
              <a:t>ds_M</a:t>
            </a:r>
            <a:r>
              <a:rPr lang="en-US" sz="870" dirty="0">
                <a:latin typeface="Courier New" pitchFamily="49" charset="0"/>
              </a:rPr>
              <a:t>[ty][i] * </a:t>
            </a:r>
            <a:r>
              <a:rPr lang="en-US" sz="870" dirty="0" err="1">
                <a:latin typeface="Courier New" pitchFamily="49" charset="0"/>
              </a:rPr>
              <a:t>ds_N</a:t>
            </a:r>
            <a:r>
              <a:rPr lang="en-US" sz="870" dirty="0">
                <a:latin typeface="Courier New" pitchFamily="49" charset="0"/>
              </a:rPr>
              <a:t>[i][</a:t>
            </a:r>
            <a:r>
              <a:rPr lang="en-US" sz="870" dirty="0" err="1">
                <a:latin typeface="Courier New" pitchFamily="49" charset="0"/>
              </a:rPr>
              <a:t>tx</a:t>
            </a:r>
            <a:r>
              <a:rPr lang="en-US" sz="870" dirty="0">
                <a:latin typeface="Courier New" pitchFamily="49" charset="0"/>
              </a:rPr>
              <a:t>];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  __</a:t>
            </a:r>
            <a:r>
              <a:rPr lang="en-US" sz="870" dirty="0" err="1">
                <a:latin typeface="Courier New" pitchFamily="49" charset="0"/>
              </a:rPr>
              <a:t>synchthreads</a:t>
            </a:r>
            <a:r>
              <a:rPr lang="en-US" sz="870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}	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  P[Row*</a:t>
            </a:r>
            <a:r>
              <a:rPr lang="en-US" sz="870" dirty="0" err="1">
                <a:latin typeface="Courier New" pitchFamily="49" charset="0"/>
              </a:rPr>
              <a:t>Width+Col</a:t>
            </a:r>
            <a:r>
              <a:rPr lang="en-US" sz="870" dirty="0">
                <a:latin typeface="Courier New" pitchFamily="49" charset="0"/>
              </a:rPr>
              <a:t>] = </a:t>
            </a:r>
            <a:r>
              <a:rPr lang="en-US" sz="870" dirty="0" err="1">
                <a:latin typeface="Courier New" pitchFamily="49" charset="0"/>
              </a:rPr>
              <a:t>Pvalue</a:t>
            </a:r>
            <a:r>
              <a:rPr lang="en-US" sz="870" dirty="0">
                <a:latin typeface="Courier New" pitchFamily="49" charset="0"/>
              </a:rPr>
              <a:t>;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sz="870" dirty="0">
                <a:latin typeface="Courier New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571750"/>
            <a:ext cx="48768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89030"/>
      </p:ext>
    </p:extLst>
  </p:cSld>
  <p:clrMapOvr>
    <a:masterClrMapping/>
  </p:clrMapOvr>
  <p:transition advTm="993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4.24</Order0>
    <Chapter xmlns="1956f548-e1c6-4bad-9b00-9434a603b471" xsi:nil="true"/>
    <Kit_x0020_Version xmlns="1956f548-e1c6-4bad-9b00-9434a603b471">Release 1.0</Kit_x0020_Versio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97DB56-AAF9-44EE-B6D4-DB36BE139245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F498A9E-6750-4437-B4E6-AAB420CB2B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21196F-9ADA-4BB5-A823-AD1BF30469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2786</TotalTime>
  <Words>1340</Words>
  <Application>Microsoft Office PowerPoint</Application>
  <PresentationFormat>Custom</PresentationFormat>
  <Paragraphs>193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PMingLiU</vt:lpstr>
      <vt:lpstr>Sentinel Medium</vt:lpstr>
      <vt:lpstr>Times New Roman</vt:lpstr>
      <vt:lpstr>Trebuchet MS</vt:lpstr>
      <vt:lpstr>2_Title &amp; Bullet </vt:lpstr>
      <vt:lpstr>Module 4.4 - Memory and Data Locality</vt:lpstr>
      <vt:lpstr>Objective</vt:lpstr>
      <vt:lpstr>Loading Input Tile 0 of M (Phase 0) </vt:lpstr>
      <vt:lpstr>Loading Input Tile 0 of N (Phase 0) </vt:lpstr>
      <vt:lpstr>Loading Input Tile 1 of M (Phase 1) </vt:lpstr>
      <vt:lpstr>Loading Input Tile 1 of N (Phase 1)</vt:lpstr>
      <vt:lpstr>M and N are dynamically allocated - use 1D indexing</vt:lpstr>
      <vt:lpstr>Tiled Matrix Multiplication Kernel</vt:lpstr>
      <vt:lpstr>Tiled Matrix Multiplication Kernel</vt:lpstr>
      <vt:lpstr>Tiled Matrix Multiplication Kernel</vt:lpstr>
      <vt:lpstr>Tile (Thread Block) Size Considerations</vt:lpstr>
      <vt:lpstr>Shared Memory and Threading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04 - CUDA Memory Model and Locality</dc:title>
  <dc:creator>Cook, Colleen N</dc:creator>
  <cp:lastModifiedBy>Andrew Schuh</cp:lastModifiedBy>
  <cp:revision>75</cp:revision>
  <dcterms:created xsi:type="dcterms:W3CDTF">2013-11-15T21:49:21Z</dcterms:created>
  <dcterms:modified xsi:type="dcterms:W3CDTF">2017-04-27T15:31:20Z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true</vt:bool>
  </property>
  <property fmtid="{D5CDD505-2E9C-101B-9397-08002B2CF9AE}" pid="5" name="Evaluation Kit Module">
    <vt:bool>false</vt:bool>
  </property>
  <property fmtid="{D5CDD505-2E9C-101B-9397-08002B2CF9AE}" pid="6" name="Ready for Review">
    <vt:bool>true</vt:bool>
  </property>
  <property fmtid="{D5CDD505-2E9C-101B-9397-08002B2CF9AE}" pid="7" name="Test Field">
    <vt:lpwstr>Slides</vt:lpwstr>
  </property>
  <property fmtid="{D5CDD505-2E9C-101B-9397-08002B2CF9AE}" pid="8" name="Lectures">
    <vt:lpwstr>Final</vt:lpwstr>
  </property>
</Properties>
</file>